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300" r:id="rId4"/>
    <p:sldId id="258" r:id="rId5"/>
    <p:sldId id="259" r:id="rId6"/>
    <p:sldId id="284" r:id="rId7"/>
    <p:sldId id="286" r:id="rId8"/>
    <p:sldId id="285" r:id="rId9"/>
    <p:sldId id="287" r:id="rId10"/>
    <p:sldId id="297" r:id="rId11"/>
    <p:sldId id="262" r:id="rId12"/>
    <p:sldId id="288" r:id="rId13"/>
    <p:sldId id="289" r:id="rId14"/>
    <p:sldId id="290" r:id="rId15"/>
    <p:sldId id="291" r:id="rId16"/>
    <p:sldId id="263" r:id="rId17"/>
    <p:sldId id="264" r:id="rId18"/>
    <p:sldId id="294" r:id="rId19"/>
    <p:sldId id="298" r:id="rId20"/>
    <p:sldId id="299" r:id="rId21"/>
    <p:sldId id="295" r:id="rId22"/>
    <p:sldId id="296" r:id="rId23"/>
    <p:sldId id="266" r:id="rId24"/>
    <p:sldId id="267" r:id="rId25"/>
    <p:sldId id="292" r:id="rId26"/>
    <p:sldId id="268" r:id="rId27"/>
    <p:sldId id="301" r:id="rId28"/>
    <p:sldId id="273" r:id="rId29"/>
    <p:sldId id="293" r:id="rId30"/>
  </p:sldIdLst>
  <p:sldSz cx="9144000" cy="5143500" type="screen16x9"/>
  <p:notesSz cx="6858000" cy="9144000"/>
  <p:embeddedFontLst>
    <p:embeddedFont>
      <p:font typeface="Muli" panose="020B0604020202020204" charset="0"/>
      <p:regular r:id="rId32"/>
      <p:bold r:id="rId33"/>
      <p:italic r:id="rId34"/>
      <p:boldItalic r:id="rId35"/>
    </p:embeddedFont>
    <p:embeddedFont>
      <p:font typeface="Muli Light" panose="020B0604020202020204" charset="0"/>
      <p:regular r:id="rId36"/>
      <p:bold r:id="rId37"/>
      <p:italic r:id="rId38"/>
      <p:boldItalic r:id="rId39"/>
    </p:embeddedFont>
    <p:embeddedFont>
      <p:font typeface="Poppins" panose="020B0604020202020204" charset="0"/>
      <p:regular r:id="rId40"/>
      <p:bold r:id="rId41"/>
      <p:italic r:id="rId42"/>
      <p:boldItalic r:id="rId43"/>
    </p:embeddedFont>
    <p:embeddedFont>
      <p:font typeface="Poppins Light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HO SWEE NGEE#" initials="#SN" lastIdx="1" clrIdx="0">
    <p:extLst>
      <p:ext uri="{19B8F6BF-5375-455C-9EA6-DF929625EA0E}">
        <p15:presenceInfo xmlns:p15="http://schemas.microsoft.com/office/powerpoint/2012/main" userId="#HO SWEE NGEE#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9C6F-F472-459F-B2A2-2E489E7B12ED}" v="464" dt="2019-04-17T18:38:30.208"/>
  </p1510:revLst>
</p1510:revInfo>
</file>

<file path=ppt/tableStyles.xml><?xml version="1.0" encoding="utf-8"?>
<a:tblStyleLst xmlns:a="http://schemas.openxmlformats.org/drawingml/2006/main" def="{5C168D14-A08D-4DED-9E8D-95BEC219C664}">
  <a:tblStyle styleId="{5C168D14-A08D-4DED-9E8D-95BEC219C6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43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8T13:48:37.83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C:\Users\sween\Desktop\CZ1015%20Data%20Science\1015%20Project\For%20Olympics\For%20Basic%20exploratory\temp-plot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C:\Users\sween\Desktop\CZ1015%20Data%20Science\1015%20Project\For%20Olympics\For%20Basic%20exploratory\grouped-bar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C:\Users\sween\Desktop\CZ1015%20Data%20Science\1015%20Project\For%20Olympics\For%20Basic%20exploratory\temp-plot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file:///C:\Users\sween\Desktop\CZ1015%20Data%20Science\1015%20Project\For%20Olympics\For%20Timeseries\temp-plot.htm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64535" y="1106550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Predicting  2018/2020 Olympic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468A54-7DC8-44BA-9625-306B6046B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313DE-ED2C-41F7-820B-02A8A2030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8" t="24668" r="14729" b="5323"/>
          <a:stretch/>
        </p:blipFill>
        <p:spPr>
          <a:xfrm>
            <a:off x="1619692" y="1205024"/>
            <a:ext cx="5904615" cy="3600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BBF375-01D3-4D02-ADD2-3CB5C68EE64F}"/>
              </a:ext>
            </a:extLst>
          </p:cNvPr>
          <p:cNvSpPr/>
          <p:nvPr/>
        </p:nvSpPr>
        <p:spPr>
          <a:xfrm>
            <a:off x="1954618" y="176540"/>
            <a:ext cx="5234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buClr>
                <a:srgbClr val="92D050"/>
              </a:buClr>
            </a:pPr>
            <a:r>
              <a:rPr lang="en-SG" sz="2400" u="sng" dirty="0">
                <a:solidFill>
                  <a:schemeClr val="tx1"/>
                </a:solidFill>
              </a:rPr>
              <a:t>Removing duplicates of same ID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A43ED0-E847-4C5B-B2EB-BF30413B22DB}"/>
              </a:ext>
            </a:extLst>
          </p:cNvPr>
          <p:cNvSpPr/>
          <p:nvPr/>
        </p:nvSpPr>
        <p:spPr>
          <a:xfrm>
            <a:off x="1807534" y="2707759"/>
            <a:ext cx="548700" cy="21761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4CDE03-C32E-4782-BFEB-4C9D5F7E61A6}"/>
              </a:ext>
            </a:extLst>
          </p:cNvPr>
          <p:cNvSpPr/>
          <p:nvPr/>
        </p:nvSpPr>
        <p:spPr>
          <a:xfrm>
            <a:off x="4102394" y="2593016"/>
            <a:ext cx="2326760" cy="1030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681530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813258" y="2432093"/>
            <a:ext cx="405014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Basic exploration of dataset</a:t>
            </a: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7282278" y="3011993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6860474" y="1189660"/>
            <a:ext cx="1456028" cy="1456403"/>
            <a:chOff x="6654650" y="3665275"/>
            <a:chExt cx="409100" cy="409125"/>
          </a:xfrm>
        </p:grpSpPr>
        <p:sp>
          <p:nvSpPr>
            <p:cNvPr id="109" name="Google Shape;109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0"/>
          <p:cNvGrpSpPr/>
          <p:nvPr/>
        </p:nvGrpSpPr>
        <p:grpSpPr>
          <a:xfrm rot="1056949">
            <a:off x="5457333" y="2334562"/>
            <a:ext cx="961941" cy="962053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20"/>
          <p:cNvSpPr/>
          <p:nvPr/>
        </p:nvSpPr>
        <p:spPr>
          <a:xfrm rot="2466722">
            <a:off x="5565166" y="1471935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6255742" y="1755624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 rot="2926198">
            <a:off x="8316146" y="2012664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91702-1BD8-4F61-BE8C-A6104F2A8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8" t="51266" r="53024" b="19242"/>
          <a:stretch/>
        </p:blipFill>
        <p:spPr>
          <a:xfrm>
            <a:off x="2027274" y="1422481"/>
            <a:ext cx="4635795" cy="2892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6C8218-3275-4DF1-976E-ED507585F1D2}"/>
              </a:ext>
            </a:extLst>
          </p:cNvPr>
          <p:cNvSpPr/>
          <p:nvPr/>
        </p:nvSpPr>
        <p:spPr>
          <a:xfrm>
            <a:off x="1954618" y="355289"/>
            <a:ext cx="5234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buClr>
                <a:srgbClr val="92D050"/>
              </a:buClr>
            </a:pPr>
            <a:r>
              <a:rPr lang="en-SG" sz="2400" u="sng" dirty="0">
                <a:solidFill>
                  <a:schemeClr val="tx1"/>
                </a:solidFill>
              </a:rPr>
              <a:t>Athletics throughout the whole Olympic years</a:t>
            </a:r>
          </a:p>
        </p:txBody>
      </p:sp>
    </p:spTree>
    <p:extLst>
      <p:ext uri="{BB962C8B-B14F-4D97-AF65-F5344CB8AC3E}">
        <p14:creationId xmlns:p14="http://schemas.microsoft.com/office/powerpoint/2010/main" val="204676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3C976F-41BA-4E84-A66F-6F6779053FD6}"/>
              </a:ext>
            </a:extLst>
          </p:cNvPr>
          <p:cNvSpPr/>
          <p:nvPr/>
        </p:nvSpPr>
        <p:spPr>
          <a:xfrm>
            <a:off x="1954616" y="230342"/>
            <a:ext cx="5234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buClr>
                <a:srgbClr val="92D050"/>
              </a:buClr>
            </a:pPr>
            <a:r>
              <a:rPr lang="en-SG" sz="2400" u="sng" dirty="0">
                <a:solidFill>
                  <a:schemeClr val="tx1"/>
                </a:solidFill>
              </a:rPr>
              <a:t>Basic visualisation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68E6998-88AB-4CBC-92FD-C7D47EBEC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9" r="620" b="7653"/>
          <a:stretch/>
        </p:blipFill>
        <p:spPr>
          <a:xfrm>
            <a:off x="28352" y="854775"/>
            <a:ext cx="9087293" cy="389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44035C-0763-4130-9529-5FB7E35F61DD}"/>
              </a:ext>
            </a:extLst>
          </p:cNvPr>
          <p:cNvSpPr txBox="1"/>
          <p:nvPr/>
        </p:nvSpPr>
        <p:spPr>
          <a:xfrm>
            <a:off x="0" y="4835723"/>
            <a:ext cx="5713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you want to access it, you will have to go to the code manually</a:t>
            </a:r>
          </a:p>
        </p:txBody>
      </p:sp>
    </p:spTree>
    <p:extLst>
      <p:ext uri="{BB962C8B-B14F-4D97-AF65-F5344CB8AC3E}">
        <p14:creationId xmlns:p14="http://schemas.microsoft.com/office/powerpoint/2010/main" val="198379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BBA1172-0C64-487D-AB34-148F8CDD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8" b="7654"/>
          <a:stretch/>
        </p:blipFill>
        <p:spPr>
          <a:xfrm>
            <a:off x="0" y="1011962"/>
            <a:ext cx="9144000" cy="3934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CD4B58-EB41-48F0-A6B4-D345EAF7CAE9}"/>
              </a:ext>
            </a:extLst>
          </p:cNvPr>
          <p:cNvSpPr/>
          <p:nvPr/>
        </p:nvSpPr>
        <p:spPr>
          <a:xfrm>
            <a:off x="1954616" y="230342"/>
            <a:ext cx="5234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buClr>
                <a:srgbClr val="92D050"/>
              </a:buClr>
            </a:pPr>
            <a:r>
              <a:rPr lang="en-SG" sz="2400" u="sng" dirty="0">
                <a:solidFill>
                  <a:schemeClr val="tx1"/>
                </a:solidFill>
              </a:rPr>
              <a:t>Bar chart visualisation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C2BE9-E5BD-4770-8E54-D803CB62EC1D}"/>
              </a:ext>
            </a:extLst>
          </p:cNvPr>
          <p:cNvSpPr txBox="1"/>
          <p:nvPr/>
        </p:nvSpPr>
        <p:spPr>
          <a:xfrm>
            <a:off x="0" y="4835723"/>
            <a:ext cx="5713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you want to access it, you will have to go to the code manually</a:t>
            </a:r>
          </a:p>
        </p:txBody>
      </p:sp>
    </p:spTree>
    <p:extLst>
      <p:ext uri="{BB962C8B-B14F-4D97-AF65-F5344CB8AC3E}">
        <p14:creationId xmlns:p14="http://schemas.microsoft.com/office/powerpoint/2010/main" val="418433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3E3FF7D-6133-4A53-95D7-6736D4A38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7" b="7653"/>
          <a:stretch/>
        </p:blipFill>
        <p:spPr>
          <a:xfrm>
            <a:off x="0" y="1212111"/>
            <a:ext cx="9144000" cy="3672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046EC1-F00D-4253-9974-A0955DEEEFA2}"/>
              </a:ext>
            </a:extLst>
          </p:cNvPr>
          <p:cNvSpPr/>
          <p:nvPr/>
        </p:nvSpPr>
        <p:spPr>
          <a:xfrm>
            <a:off x="1954616" y="230342"/>
            <a:ext cx="5234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buClr>
                <a:srgbClr val="92D050"/>
              </a:buClr>
            </a:pPr>
            <a:r>
              <a:rPr lang="en-SG" sz="2400" u="sng" dirty="0">
                <a:solidFill>
                  <a:schemeClr val="tx1"/>
                </a:solidFill>
              </a:rPr>
              <a:t>3-Variable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B1DFF-E7F6-41BE-9B51-279875299468}"/>
              </a:ext>
            </a:extLst>
          </p:cNvPr>
          <p:cNvSpPr txBox="1"/>
          <p:nvPr/>
        </p:nvSpPr>
        <p:spPr>
          <a:xfrm>
            <a:off x="0" y="4835723"/>
            <a:ext cx="5713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you want to access it, you will have to go to the code manually</a:t>
            </a:r>
          </a:p>
        </p:txBody>
      </p:sp>
    </p:spTree>
    <p:extLst>
      <p:ext uri="{BB962C8B-B14F-4D97-AF65-F5344CB8AC3E}">
        <p14:creationId xmlns:p14="http://schemas.microsoft.com/office/powerpoint/2010/main" val="3258315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-95694" y="2277729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Models used for prediction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845288" y="80157"/>
            <a:ext cx="768025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Time forecasting series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97A0ED-B52E-4C34-864B-CB8F64243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8" t="36245" r="15039" b="26408"/>
          <a:stretch/>
        </p:blipFill>
        <p:spPr>
          <a:xfrm>
            <a:off x="1019460" y="1049754"/>
            <a:ext cx="5932968" cy="19209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A4706C7-3272-4405-8884-188633EC407B}"/>
              </a:ext>
            </a:extLst>
          </p:cNvPr>
          <p:cNvGrpSpPr/>
          <p:nvPr/>
        </p:nvGrpSpPr>
        <p:grpSpPr>
          <a:xfrm>
            <a:off x="4832668" y="1188029"/>
            <a:ext cx="4088134" cy="3548743"/>
            <a:chOff x="4908361" y="1084135"/>
            <a:chExt cx="4088134" cy="35487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773B78-598B-4E0D-89F5-DF17200BD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419" t="24710" r="33637" b="10560"/>
            <a:stretch/>
          </p:blipFill>
          <p:spPr>
            <a:xfrm>
              <a:off x="4908361" y="1084135"/>
              <a:ext cx="4088134" cy="35487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8FF67F-D911-475C-86BD-43F6DFC8AC6A}"/>
                </a:ext>
              </a:extLst>
            </p:cNvPr>
            <p:cNvSpPr txBox="1"/>
            <p:nvPr/>
          </p:nvSpPr>
          <p:spPr>
            <a:xfrm>
              <a:off x="6623240" y="1801153"/>
              <a:ext cx="1796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2016 Athletics Male</a:t>
              </a:r>
            </a:p>
            <a:p>
              <a:endParaRPr lang="en-SG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AF8DEE-1D88-48E2-A86C-A1D5477C50DE}"/>
              </a:ext>
            </a:extLst>
          </p:cNvPr>
          <p:cNvGrpSpPr/>
          <p:nvPr/>
        </p:nvGrpSpPr>
        <p:grpSpPr>
          <a:xfrm>
            <a:off x="653143" y="1188029"/>
            <a:ext cx="3822321" cy="3653925"/>
            <a:chOff x="699555" y="1667000"/>
            <a:chExt cx="3663930" cy="33310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246FBB-09C2-46C2-9A97-A81782EE4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222" t="25538" r="22708" b="9701"/>
            <a:stretch/>
          </p:blipFill>
          <p:spPr>
            <a:xfrm>
              <a:off x="699555" y="1667000"/>
              <a:ext cx="3663930" cy="33310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CA43BB-EA90-4357-99B3-55FBC7BA9B33}"/>
                </a:ext>
              </a:extLst>
            </p:cNvPr>
            <p:cNvSpPr txBox="1"/>
            <p:nvPr/>
          </p:nvSpPr>
          <p:spPr>
            <a:xfrm>
              <a:off x="921088" y="1898032"/>
              <a:ext cx="106011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rgbClr val="FF0000"/>
                  </a:solidFill>
                </a:rPr>
                <a:t>Predicted</a:t>
              </a:r>
              <a:r>
                <a:rPr lang="en-SG" dirty="0"/>
                <a:t> 2020 Athletics Male</a:t>
              </a:r>
            </a:p>
            <a:p>
              <a:endParaRPr lang="en-SG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8EA7-9466-4DA3-B1E6-813BC78E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84" y="391946"/>
            <a:ext cx="7518400" cy="857400"/>
          </a:xfrm>
        </p:spPr>
        <p:txBody>
          <a:bodyPr/>
          <a:lstStyle/>
          <a:p>
            <a:r>
              <a:rPr lang="en-SG" dirty="0"/>
              <a:t>Time forecasting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67B9C-F6A5-4C38-A501-2FFC31C8B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38" y="1465557"/>
            <a:ext cx="8177291" cy="1945391"/>
          </a:xfrm>
        </p:spPr>
        <p:txBody>
          <a:bodyPr/>
          <a:lstStyle/>
          <a:p>
            <a:r>
              <a:rPr lang="en-SG" sz="2400" dirty="0">
                <a:solidFill>
                  <a:schemeClr val="tx1"/>
                </a:solidFill>
              </a:rPr>
              <a:t>Auto-Regression model</a:t>
            </a:r>
          </a:p>
          <a:p>
            <a:r>
              <a:rPr lang="en-SG" sz="2400" dirty="0">
                <a:solidFill>
                  <a:schemeClr val="tx1"/>
                </a:solidFill>
              </a:rPr>
              <a:t>Predicting of next step based on previous time steps</a:t>
            </a:r>
          </a:p>
          <a:p>
            <a:r>
              <a:rPr lang="en-SG" sz="2400" dirty="0">
                <a:solidFill>
                  <a:schemeClr val="tx1"/>
                </a:solidFill>
              </a:rPr>
              <a:t>Check for auto correlation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B887B-D14F-4A9D-85DB-19C4F2BB3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919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F251-AF6C-4D9A-841E-8B5CD780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13" y="488645"/>
            <a:ext cx="5217042" cy="857400"/>
          </a:xfrm>
        </p:spPr>
        <p:txBody>
          <a:bodyPr/>
          <a:lstStyle/>
          <a:p>
            <a:r>
              <a:rPr lang="en-SG" dirty="0"/>
              <a:t>Auto correlation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DE642-2F26-4373-998A-C39D31238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116352-0230-4997-A643-965D827C7E25}"/>
              </a:ext>
            </a:extLst>
          </p:cNvPr>
          <p:cNvGrpSpPr/>
          <p:nvPr/>
        </p:nvGrpSpPr>
        <p:grpSpPr>
          <a:xfrm>
            <a:off x="2471241" y="1472000"/>
            <a:ext cx="3813544" cy="2987228"/>
            <a:chOff x="2520859" y="1762623"/>
            <a:chExt cx="3813544" cy="29872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871FE2-7F1C-4798-81E5-50F88F14F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318" t="42997" r="54961" b="27373"/>
            <a:stretch/>
          </p:blipFill>
          <p:spPr>
            <a:xfrm>
              <a:off x="2520859" y="2070400"/>
              <a:ext cx="3813544" cy="26794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8774E2-E1EF-4EB0-AF18-25C057D2E353}"/>
                </a:ext>
              </a:extLst>
            </p:cNvPr>
            <p:cNvSpPr txBox="1"/>
            <p:nvPr/>
          </p:nvSpPr>
          <p:spPr>
            <a:xfrm>
              <a:off x="2835349" y="1762623"/>
              <a:ext cx="3428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For Swimming Male Summer Age 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65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Outline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EE3E3-2FDC-4A1D-9A8D-D6670EE3A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35050"/>
            <a:ext cx="4982700" cy="3216448"/>
          </a:xfrm>
        </p:spPr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Data cleaning and preparation of data</a:t>
            </a:r>
          </a:p>
          <a:p>
            <a:r>
              <a:rPr lang="en-SG" dirty="0">
                <a:solidFill>
                  <a:schemeClr val="tx1"/>
                </a:solidFill>
              </a:rPr>
              <a:t>Basic Exploration of dataset</a:t>
            </a:r>
          </a:p>
          <a:p>
            <a:r>
              <a:rPr lang="en-SG" dirty="0">
                <a:solidFill>
                  <a:schemeClr val="tx1"/>
                </a:solidFill>
              </a:rPr>
              <a:t>Models used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Time forecasting series (AR)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Logistic regression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Random forest clustering</a:t>
            </a:r>
          </a:p>
          <a:p>
            <a:r>
              <a:rPr lang="en-SG" dirty="0">
                <a:solidFill>
                  <a:schemeClr val="tx1"/>
                </a:solidFill>
              </a:rPr>
              <a:t>Outcome of models</a:t>
            </a:r>
          </a:p>
          <a:p>
            <a:r>
              <a:rPr lang="en-SG" dirty="0">
                <a:solidFill>
                  <a:schemeClr val="tx1"/>
                </a:solidFill>
              </a:rPr>
              <a:t>Conclusion</a:t>
            </a:r>
          </a:p>
          <a:p>
            <a:endParaRPr lang="en-SG" dirty="0"/>
          </a:p>
          <a:p>
            <a:pPr marL="127000" indent="0">
              <a:buNone/>
            </a:pPr>
            <a:r>
              <a:rPr lang="en-SG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1EDE-B194-4D23-81F2-E826403B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65" y="317897"/>
            <a:ext cx="7366119" cy="857400"/>
          </a:xfrm>
        </p:spPr>
        <p:txBody>
          <a:bodyPr/>
          <a:lstStyle/>
          <a:p>
            <a:r>
              <a:rPr lang="en-SG" dirty="0"/>
              <a:t>Problems of time series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249F8-3401-48BF-B5FD-FDD809492F3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63416" y="1267446"/>
            <a:ext cx="8254406" cy="2843400"/>
          </a:xfrm>
        </p:spPr>
        <p:txBody>
          <a:bodyPr/>
          <a:lstStyle/>
          <a:p>
            <a:r>
              <a:rPr lang="en-SG" sz="2000" dirty="0"/>
              <a:t>Limited data </a:t>
            </a:r>
            <a:r>
              <a:rPr lang="en-SG" sz="2000" dirty="0">
                <a:sym typeface="Wingdings" panose="05000000000000000000" pitchFamily="2" charset="2"/>
              </a:rPr>
              <a:t> Bad correlation</a:t>
            </a:r>
          </a:p>
          <a:p>
            <a:r>
              <a:rPr lang="en-SG" sz="2000" dirty="0">
                <a:sym typeface="Wingdings" panose="05000000000000000000" pitchFamily="2" charset="2"/>
              </a:rPr>
              <a:t>Normally used for finance </a:t>
            </a:r>
          </a:p>
          <a:p>
            <a:r>
              <a:rPr lang="en-SG" sz="2000" dirty="0">
                <a:sym typeface="Wingdings" panose="05000000000000000000" pitchFamily="2" charset="2"/>
              </a:rPr>
              <a:t>Negative values</a:t>
            </a:r>
          </a:p>
          <a:p>
            <a:pPr marL="127000" indent="0">
              <a:buNone/>
            </a:pPr>
            <a:endParaRPr lang="en-SG" sz="2000" dirty="0">
              <a:sym typeface="Wingdings" panose="05000000000000000000" pitchFamily="2" charset="2"/>
            </a:endParaRPr>
          </a:p>
          <a:p>
            <a:endParaRPr lang="en-SG" dirty="0">
              <a:sym typeface="Wingdings" panose="05000000000000000000" pitchFamily="2" charset="2"/>
            </a:endParaRP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BF285-D16D-452F-9985-C3C58EE667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26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A861681B-E718-4E3C-B5F6-F8534E8D0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9" b="9982"/>
          <a:stretch/>
        </p:blipFill>
        <p:spPr>
          <a:xfrm>
            <a:off x="0" y="583292"/>
            <a:ext cx="9144000" cy="39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02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C19EF-851B-41AE-8A73-DD02C03F4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7678" y="938710"/>
            <a:ext cx="6588641" cy="2843400"/>
          </a:xfrm>
        </p:spPr>
        <p:txBody>
          <a:bodyPr/>
          <a:lstStyle/>
          <a:p>
            <a:r>
              <a:rPr lang="en-SG" sz="2400" dirty="0">
                <a:solidFill>
                  <a:schemeClr val="tx1"/>
                </a:solidFill>
              </a:rPr>
              <a:t>Oversampling using SMOTE</a:t>
            </a:r>
          </a:p>
          <a:p>
            <a:r>
              <a:rPr lang="en-SG" sz="2400" dirty="0">
                <a:solidFill>
                  <a:schemeClr val="tx1"/>
                </a:solidFill>
              </a:rPr>
              <a:t>Recursive Feature Elimination (RFE)</a:t>
            </a:r>
          </a:p>
          <a:p>
            <a:r>
              <a:rPr lang="en-SG" sz="2400" b="1" dirty="0">
                <a:solidFill>
                  <a:schemeClr val="tx1"/>
                </a:solidFill>
              </a:rPr>
              <a:t>Accuracy: </a:t>
            </a:r>
            <a:r>
              <a:rPr lang="en-SG" sz="2400" b="1" dirty="0">
                <a:solidFill>
                  <a:srgbClr val="FF0000"/>
                </a:solidFill>
              </a:rPr>
              <a:t>62%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375F-D3A0-48D0-B244-CC0E2BEBDC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D27BD613-BE5F-4196-AC9B-9D6953906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6849" y="0"/>
            <a:ext cx="5950301" cy="8572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Logistic regression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7AD91-10AA-497B-A9B4-C6D197CE8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" t="3477" r="-12" b="5693"/>
          <a:stretch/>
        </p:blipFill>
        <p:spPr>
          <a:xfrm>
            <a:off x="2342369" y="2434609"/>
            <a:ext cx="3937929" cy="252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 idx="4294967295"/>
          </p:nvPr>
        </p:nvSpPr>
        <p:spPr>
          <a:xfrm>
            <a:off x="657225" y="644150"/>
            <a:ext cx="6024600" cy="16601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Random Forest Classifier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402335" y="141156"/>
            <a:ext cx="8626949" cy="18202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Time Forecasting Series </a:t>
            </a:r>
            <a:r>
              <a:rPr lang="en" dirty="0">
                <a:solidFill>
                  <a:schemeClr val="accent1"/>
                </a:solidFill>
              </a:rPr>
              <a:t>vs</a:t>
            </a:r>
            <a:br>
              <a:rPr lang="en" dirty="0"/>
            </a:br>
            <a:r>
              <a:rPr lang="en" dirty="0"/>
              <a:t>Random Forest</a:t>
            </a:r>
            <a:endParaRPr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66" name="Google Shape;166;p25"/>
          <p:cNvGrpSpPr/>
          <p:nvPr/>
        </p:nvGrpSpPr>
        <p:grpSpPr>
          <a:xfrm>
            <a:off x="530353" y="2300346"/>
            <a:ext cx="8220457" cy="1012832"/>
            <a:chOff x="1431325" y="2473841"/>
            <a:chExt cx="5951906" cy="670509"/>
          </a:xfrm>
        </p:grpSpPr>
        <p:sp>
          <p:nvSpPr>
            <p:cNvPr id="167" name="Google Shape;167;p25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1000" b="1" dirty="0">
                  <a:solidFill>
                    <a:schemeClr val="accent3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Well-dispersed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1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Limited number of sports to predict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1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Limited data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1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Problems with accuracy </a:t>
              </a:r>
              <a:endParaRPr sz="1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744681" y="2473841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7800"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</a:pPr>
              <a:r>
                <a:rPr lang="en-US" sz="16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Time Forecasting Series (AR)</a:t>
              </a:r>
              <a:endParaRPr sz="16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AIC=2.38</a:t>
              </a:r>
              <a:endParaRPr sz="1100" b="1" dirty="0">
                <a:solidFill>
                  <a:schemeClr val="accent1">
                    <a:lumMod val="50000"/>
                  </a:schemeClr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74" name="Google Shape;174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" name="Google Shape;166;p25">
            <a:extLst>
              <a:ext uri="{FF2B5EF4-FFF2-40B4-BE49-F238E27FC236}">
                <a16:creationId xmlns:a16="http://schemas.microsoft.com/office/drawing/2014/main" id="{F3A6766C-6328-3F4F-8B11-0AE92E92E726}"/>
              </a:ext>
            </a:extLst>
          </p:cNvPr>
          <p:cNvGrpSpPr/>
          <p:nvPr/>
        </p:nvGrpSpPr>
        <p:grpSpPr>
          <a:xfrm>
            <a:off x="530353" y="3641452"/>
            <a:ext cx="8220457" cy="1012843"/>
            <a:chOff x="1431325" y="2473842"/>
            <a:chExt cx="5951906" cy="670508"/>
          </a:xfrm>
        </p:grpSpPr>
        <p:sp>
          <p:nvSpPr>
            <p:cNvPr id="45" name="Google Shape;167;p25">
              <a:extLst>
                <a:ext uri="{FF2B5EF4-FFF2-40B4-BE49-F238E27FC236}">
                  <a16:creationId xmlns:a16="http://schemas.microsoft.com/office/drawing/2014/main" id="{4D0A0845-BAB5-184B-9F02-31C280D6596B}"/>
                </a:ext>
              </a:extLst>
            </p:cNvPr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8;p25">
              <a:extLst>
                <a:ext uri="{FF2B5EF4-FFF2-40B4-BE49-F238E27FC236}">
                  <a16:creationId xmlns:a16="http://schemas.microsoft.com/office/drawing/2014/main" id="{15CDE86C-4A57-534A-892C-8A8EF11A518F}"/>
                </a:ext>
              </a:extLst>
            </p:cNvPr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1000" b="1" dirty="0">
                  <a:solidFill>
                    <a:schemeClr val="accent3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Predicted by Probability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1000" b="1" dirty="0">
                  <a:solidFill>
                    <a:schemeClr val="accent3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Any sport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1000" b="1" dirty="0">
                  <a:solidFill>
                    <a:schemeClr val="accent3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More use of data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1000" b="1" dirty="0">
                  <a:solidFill>
                    <a:schemeClr val="accent3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Faster</a:t>
              </a:r>
              <a:r>
                <a:rPr lang="en-US" sz="1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1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Affected by outliers</a:t>
              </a:r>
              <a:endParaRPr sz="1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7" name="Google Shape;169;p25">
              <a:extLst>
                <a:ext uri="{FF2B5EF4-FFF2-40B4-BE49-F238E27FC236}">
                  <a16:creationId xmlns:a16="http://schemas.microsoft.com/office/drawing/2014/main" id="{5F9194BE-6F16-8346-9DC4-51E58C7E8CC9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7800"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</a:pPr>
              <a:r>
                <a:rPr lang="en-US" sz="16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Random Forest </a:t>
              </a:r>
            </a:p>
            <a:p>
              <a:pPr marL="177800"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</a:pPr>
              <a:r>
                <a:rPr lang="en-US" sz="16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(</a:t>
              </a:r>
              <a:r>
                <a:rPr lang="en-US" sz="1600" b="1" dirty="0" err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sklearn</a:t>
              </a:r>
              <a:r>
                <a:rPr lang="en-US" sz="16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)</a:t>
              </a:r>
              <a:endParaRPr sz="16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8" name="Google Shape;170;p25">
              <a:extLst>
                <a:ext uri="{FF2B5EF4-FFF2-40B4-BE49-F238E27FC236}">
                  <a16:creationId xmlns:a16="http://schemas.microsoft.com/office/drawing/2014/main" id="{F5470643-52C0-3842-842A-F7EEB63B80E7}"/>
                </a:ext>
              </a:extLst>
            </p:cNvPr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49" name="Google Shape;171;p25">
              <a:extLst>
                <a:ext uri="{FF2B5EF4-FFF2-40B4-BE49-F238E27FC236}">
                  <a16:creationId xmlns:a16="http://schemas.microsoft.com/office/drawing/2014/main" id="{B2170044-F68F-5949-8800-723FCDE4D015}"/>
                </a:ext>
              </a:extLst>
            </p:cNvPr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2;p25">
              <a:extLst>
                <a:ext uri="{FF2B5EF4-FFF2-40B4-BE49-F238E27FC236}">
                  <a16:creationId xmlns:a16="http://schemas.microsoft.com/office/drawing/2014/main" id="{38E474DF-80AE-9743-8367-7FE0733EBBC8}"/>
                </a:ext>
              </a:extLst>
            </p:cNvPr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3;p25">
              <a:extLst>
                <a:ext uri="{FF2B5EF4-FFF2-40B4-BE49-F238E27FC236}">
                  <a16:creationId xmlns:a16="http://schemas.microsoft.com/office/drawing/2014/main" id="{34066449-5CA7-774D-9765-D003BA2BCDE3}"/>
                </a:ext>
              </a:extLst>
            </p:cNvPr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050" b="1" dirty="0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ACC=</a:t>
              </a:r>
              <a:r>
                <a:rPr lang="en" sz="1050" b="1" dirty="0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84%</a:t>
              </a:r>
              <a:endParaRPr sz="1050" b="1" dirty="0">
                <a:solidFill>
                  <a:schemeClr val="accent1">
                    <a:lumMod val="50000"/>
                  </a:schemeClr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52" name="Google Shape;174;p25">
              <a:extLst>
                <a:ext uri="{FF2B5EF4-FFF2-40B4-BE49-F238E27FC236}">
                  <a16:creationId xmlns:a16="http://schemas.microsoft.com/office/drawing/2014/main" id="{0BBF6C3E-47C1-1D42-88FA-66739F50215D}"/>
                </a:ext>
              </a:extLst>
            </p:cNvPr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E199D2-3EFA-4F1B-87CC-A310E9FA6B23}"/>
              </a:ext>
            </a:extLst>
          </p:cNvPr>
          <p:cNvGrpSpPr/>
          <p:nvPr/>
        </p:nvGrpSpPr>
        <p:grpSpPr>
          <a:xfrm>
            <a:off x="2268930" y="1233427"/>
            <a:ext cx="4606139" cy="3393370"/>
            <a:chOff x="2170343" y="1403156"/>
            <a:chExt cx="4606139" cy="3393370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AF90588-1F45-3A45-B264-8A21E5BE5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0343" y="1557044"/>
              <a:ext cx="4606139" cy="32394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91E3F-A484-C74F-80C4-990C76F2EF92}"/>
                </a:ext>
              </a:extLst>
            </p:cNvPr>
            <p:cNvSpPr txBox="1"/>
            <p:nvPr/>
          </p:nvSpPr>
          <p:spPr>
            <a:xfrm>
              <a:off x="2825630" y="1403156"/>
              <a:ext cx="3154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classifier(</a:t>
              </a:r>
              <a:r>
                <a:rPr lang="en-US" b="1" dirty="0">
                  <a:solidFill>
                    <a:schemeClr val="accent6"/>
                  </a:solidFill>
                  <a:latin typeface="Muli"/>
                  <a:ea typeface="Muli"/>
                  <a:cs typeface="Muli"/>
                  <a:sym typeface="Muli"/>
                </a:rPr>
                <a:t>age</a:t>
              </a: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, gender, year, sport)</a:t>
              </a:r>
              <a:r>
                <a:rPr lang="en-US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)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6B272-D561-1E4D-8935-CD45D6ED4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F93C2-74FA-D445-8B36-AECC175B88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0530" y="222288"/>
            <a:ext cx="5502940" cy="857250"/>
          </a:xfrm>
        </p:spPr>
        <p:txBody>
          <a:bodyPr/>
          <a:lstStyle/>
          <a:p>
            <a:r>
              <a:rPr lang="en" dirty="0"/>
              <a:t>Confusion matrix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5681AD-73C4-48E4-BD85-9263468A3075}"/>
              </a:ext>
            </a:extLst>
          </p:cNvPr>
          <p:cNvGrpSpPr/>
          <p:nvPr/>
        </p:nvGrpSpPr>
        <p:grpSpPr>
          <a:xfrm>
            <a:off x="2119304" y="1214409"/>
            <a:ext cx="4606139" cy="3393371"/>
            <a:chOff x="-275553" y="2511885"/>
            <a:chExt cx="4606139" cy="33933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E75681-E8C4-4A4B-961F-8EFA5BB9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75553" y="2665774"/>
              <a:ext cx="4606139" cy="32394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78E498-0B56-4140-B962-FB106D868172}"/>
                </a:ext>
              </a:extLst>
            </p:cNvPr>
            <p:cNvSpPr txBox="1"/>
            <p:nvPr/>
          </p:nvSpPr>
          <p:spPr>
            <a:xfrm>
              <a:off x="402837" y="2511885"/>
              <a:ext cx="3363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classifier(</a:t>
              </a:r>
              <a:r>
                <a:rPr lang="en-US" b="1" dirty="0">
                  <a:solidFill>
                    <a:schemeClr val="accent6"/>
                  </a:solidFill>
                  <a:latin typeface="Muli"/>
                  <a:ea typeface="Muli"/>
                  <a:cs typeface="Muli"/>
                  <a:sym typeface="Muli"/>
                </a:rPr>
                <a:t>height</a:t>
              </a: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, gender, year, sport)</a:t>
              </a:r>
              <a:r>
                <a:rPr lang="en-US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A0C77C-68E0-48CA-8A9F-AB0F20BAC483}"/>
              </a:ext>
            </a:extLst>
          </p:cNvPr>
          <p:cNvGrpSpPr/>
          <p:nvPr/>
        </p:nvGrpSpPr>
        <p:grpSpPr>
          <a:xfrm>
            <a:off x="2194117" y="1205190"/>
            <a:ext cx="4606139" cy="3547260"/>
            <a:chOff x="-482540" y="2063260"/>
            <a:chExt cx="4606139" cy="354726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0AFE51-8631-49C5-9FC2-8B1492099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82540" y="2371037"/>
              <a:ext cx="4606139" cy="323948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138B46-796A-486B-859F-B18758A28E95}"/>
                </a:ext>
              </a:extLst>
            </p:cNvPr>
            <p:cNvSpPr txBox="1"/>
            <p:nvPr/>
          </p:nvSpPr>
          <p:spPr>
            <a:xfrm>
              <a:off x="56478" y="2063260"/>
              <a:ext cx="3628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classifier(</a:t>
              </a:r>
              <a:r>
                <a:rPr lang="en-US" b="1" dirty="0">
                  <a:solidFill>
                    <a:schemeClr val="accent6"/>
                  </a:solidFill>
                  <a:latin typeface="Muli"/>
                  <a:ea typeface="Muli"/>
                  <a:cs typeface="Muli"/>
                  <a:sym typeface="Muli"/>
                </a:rPr>
                <a:t>weight</a:t>
              </a: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, gender, year, sport)</a:t>
              </a:r>
              <a:r>
                <a:rPr lang="en-US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419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9D44A7-843E-BC49-961D-B79AB92A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984" y="1285315"/>
            <a:ext cx="4428988" cy="2847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96590-FA0D-4C94-B8DA-99DEDC972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08" y="1286466"/>
            <a:ext cx="4427197" cy="2846055"/>
          </a:xfrm>
          <a:prstGeom prst="rect">
            <a:avLst/>
          </a:prstGeom>
        </p:spPr>
      </p:pic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1059951" y="519979"/>
            <a:ext cx="2698482" cy="62120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u="sng" dirty="0"/>
              <a:t>Time Series</a:t>
            </a:r>
            <a:endParaRPr sz="3500" u="sng" dirty="0"/>
          </a:p>
        </p:txBody>
      </p:sp>
      <p:sp>
        <p:nvSpPr>
          <p:cNvPr id="5" name="Google Shape;188;p26">
            <a:extLst>
              <a:ext uri="{FF2B5EF4-FFF2-40B4-BE49-F238E27FC236}">
                <a16:creationId xmlns:a16="http://schemas.microsoft.com/office/drawing/2014/main" id="{85DC9E16-2C55-5B43-B754-C55812AC541E}"/>
              </a:ext>
            </a:extLst>
          </p:cNvPr>
          <p:cNvSpPr txBox="1">
            <a:spLocks/>
          </p:cNvSpPr>
          <p:nvPr/>
        </p:nvSpPr>
        <p:spPr>
          <a:xfrm>
            <a:off x="4869826" y="533908"/>
            <a:ext cx="3490624" cy="62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500" u="sng" dirty="0"/>
              <a:t>Random Forest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BB43F-F515-FD42-BCCA-9E668740D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543" y="1286467"/>
            <a:ext cx="4427194" cy="2846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19738-EFA3-4305-A2A9-834480D70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63" y="1286467"/>
            <a:ext cx="4427193" cy="2846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583539-1531-4BAF-A7B0-5687D4A58E46}"/>
              </a:ext>
            </a:extLst>
          </p:cNvPr>
          <p:cNvSpPr/>
          <p:nvPr/>
        </p:nvSpPr>
        <p:spPr>
          <a:xfrm rot="16200000">
            <a:off x="3816861" y="2535253"/>
            <a:ext cx="1658680" cy="347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accent1">
                    <a:lumMod val="50000"/>
                  </a:schemeClr>
                </a:solidFill>
              </a:rPr>
              <a:t>Number of medallists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FC6C14-A548-4663-9DAD-39D15D06F7BE}"/>
              </a:ext>
            </a:extLst>
          </p:cNvPr>
          <p:cNvSpPr/>
          <p:nvPr/>
        </p:nvSpPr>
        <p:spPr>
          <a:xfrm rot="16200000">
            <a:off x="-531731" y="2535254"/>
            <a:ext cx="1658680" cy="347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accent1">
                    <a:lumMod val="50000"/>
                  </a:schemeClr>
                </a:solidFill>
              </a:rPr>
              <a:t>Number of medallists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B5CB-EC35-4134-8349-4BA2449B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09" y="393649"/>
            <a:ext cx="6300300" cy="857400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23517-C172-41B5-B445-110E1D57F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Google Shape;249;p31">
            <a:extLst>
              <a:ext uri="{FF2B5EF4-FFF2-40B4-BE49-F238E27FC236}">
                <a16:creationId xmlns:a16="http://schemas.microsoft.com/office/drawing/2014/main" id="{64F9EA7B-1D03-48D1-A031-F3F32E6A7D05}"/>
              </a:ext>
            </a:extLst>
          </p:cNvPr>
          <p:cNvSpPr txBox="1">
            <a:spLocks/>
          </p:cNvSpPr>
          <p:nvPr/>
        </p:nvSpPr>
        <p:spPr>
          <a:xfrm>
            <a:off x="464287" y="1399330"/>
            <a:ext cx="7694429" cy="32016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Distribution </a:t>
            </a:r>
            <a:r>
              <a:rPr lang="en-SG" sz="24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can</a:t>
            </a:r>
            <a:r>
              <a:rPr lang="en-SG" sz="24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 be predicted</a:t>
            </a:r>
          </a:p>
          <a:p>
            <a:endParaRPr lang="en-SG" sz="2400" dirty="0">
              <a:solidFill>
                <a:srgbClr val="0070C0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More data </a:t>
            </a:r>
            <a:r>
              <a:rPr lang="en-SG" sz="24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-&gt;</a:t>
            </a:r>
            <a:r>
              <a:rPr lang="en-SG" sz="24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 More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70C0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Male Data </a:t>
            </a:r>
            <a:r>
              <a:rPr lang="en-SG" sz="24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&gt;</a:t>
            </a:r>
            <a:r>
              <a:rPr lang="en-SG" sz="24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 Female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70C0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TS is well spread out</a:t>
            </a:r>
          </a:p>
          <a:p>
            <a:endParaRPr lang="en-SG" sz="2400" dirty="0">
              <a:solidFill>
                <a:srgbClr val="0070C0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RF is more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400" dirty="0">
              <a:solidFill>
                <a:srgbClr val="0070C0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0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229012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Lessons Learnt</a:t>
            </a:r>
            <a:endParaRPr dirty="0"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457200" y="1264650"/>
            <a:ext cx="2359800" cy="15327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2000" b="1" dirty="0"/>
              <a:t>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Time forecasting series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Logistic regression(</a:t>
            </a:r>
            <a:r>
              <a:rPr lang="en-SG" dirty="0" err="1"/>
              <a:t>sklearn</a:t>
            </a:r>
            <a:r>
              <a:rPr lang="en-SG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Random Forest(</a:t>
            </a:r>
            <a:r>
              <a:rPr lang="en-SG" dirty="0" err="1"/>
              <a:t>sklearn</a:t>
            </a:r>
            <a:r>
              <a:rPr lang="en-SG" dirty="0"/>
              <a:t>)</a:t>
            </a:r>
            <a:endParaRPr dirty="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3"/>
          </p:nvPr>
        </p:nvSpPr>
        <p:spPr>
          <a:xfrm>
            <a:off x="5993846" y="1264650"/>
            <a:ext cx="2359800" cy="13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2000" b="1" dirty="0"/>
              <a:t>Coding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Cleaning/converting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Working with big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Comparing models</a:t>
            </a:r>
            <a:endParaRPr dirty="0"/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2"/>
          </p:nvPr>
        </p:nvSpPr>
        <p:spPr>
          <a:xfrm>
            <a:off x="3039139" y="3037408"/>
            <a:ext cx="3065721" cy="25874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SG" sz="2000" b="1" dirty="0"/>
              <a:t>Visualisation (</a:t>
            </a:r>
            <a:r>
              <a:rPr lang="en-SG" sz="2000" b="1" dirty="0" err="1"/>
              <a:t>plotly</a:t>
            </a:r>
            <a:r>
              <a:rPr lang="en-SG" sz="2000" b="1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Sliders(Timeline)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Buttons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dirty="0"/>
              <a:t>Dropdown box</a:t>
            </a:r>
          </a:p>
          <a:p>
            <a:pPr marL="285750" indent="-285750"/>
            <a:endParaRPr lang="en-SG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build="p"/>
      <p:bldP spid="251" grpId="0" build="p"/>
      <p:bldP spid="25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C0188-74FA-2D46-B350-AF0CA8DE39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77768-0196-3340-AC6B-447AACB83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0828" y="516399"/>
            <a:ext cx="6173972" cy="857250"/>
          </a:xfrm>
        </p:spPr>
        <p:txBody>
          <a:bodyPr/>
          <a:lstStyle/>
          <a:p>
            <a:r>
              <a:rPr lang="en-US" dirty="0"/>
              <a:t>Allocation of work</a:t>
            </a:r>
          </a:p>
        </p:txBody>
      </p:sp>
      <p:grpSp>
        <p:nvGrpSpPr>
          <p:cNvPr id="5" name="Google Shape;229;p30">
            <a:extLst>
              <a:ext uri="{FF2B5EF4-FFF2-40B4-BE49-F238E27FC236}">
                <a16:creationId xmlns:a16="http://schemas.microsoft.com/office/drawing/2014/main" id="{83D83F2D-CA09-4A26-B445-A1B461B2F463}"/>
              </a:ext>
            </a:extLst>
          </p:cNvPr>
          <p:cNvGrpSpPr/>
          <p:nvPr/>
        </p:nvGrpSpPr>
        <p:grpSpPr>
          <a:xfrm>
            <a:off x="201365" y="2997155"/>
            <a:ext cx="3116238" cy="1338140"/>
            <a:chOff x="1047099" y="2241353"/>
            <a:chExt cx="3116238" cy="1338140"/>
          </a:xfrm>
        </p:grpSpPr>
        <p:sp>
          <p:nvSpPr>
            <p:cNvPr id="6" name="Google Shape;230;p30">
              <a:extLst>
                <a:ext uri="{FF2B5EF4-FFF2-40B4-BE49-F238E27FC236}">
                  <a16:creationId xmlns:a16="http://schemas.microsoft.com/office/drawing/2014/main" id="{A9963369-F21B-425C-957A-F0CE66FC8F94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7" name="Google Shape;231;p30">
              <a:extLst>
                <a:ext uri="{FF2B5EF4-FFF2-40B4-BE49-F238E27FC236}">
                  <a16:creationId xmlns:a16="http://schemas.microsoft.com/office/drawing/2014/main" id="{35967AE0-E38F-4B2D-9217-9C15D297D264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200" b="1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Google Shape;232;p30">
              <a:extLst>
                <a:ext uri="{FF2B5EF4-FFF2-40B4-BE49-F238E27FC236}">
                  <a16:creationId xmlns:a16="http://schemas.microsoft.com/office/drawing/2014/main" id="{A7D9E3EB-A92D-40CA-B29D-46E764A33EAB}"/>
                </a:ext>
              </a:extLst>
            </p:cNvPr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600" b="1" dirty="0">
                  <a:solidFill>
                    <a:schemeClr val="accent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Cleaning/Preparing the data</a:t>
              </a:r>
              <a:endParaRPr sz="1600" b="1" dirty="0">
                <a:solidFill>
                  <a:schemeClr val="accent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" name="Google Shape;233;p30">
              <a:extLst>
                <a:ext uri="{FF2B5EF4-FFF2-40B4-BE49-F238E27FC236}">
                  <a16:creationId xmlns:a16="http://schemas.microsoft.com/office/drawing/2014/main" id="{5BEB97B7-6B03-46C5-8D44-25AFD3B530A8}"/>
                </a:ext>
              </a:extLst>
            </p:cNvPr>
            <p:cNvSpPr txBox="1"/>
            <p:nvPr/>
          </p:nvSpPr>
          <p:spPr>
            <a:xfrm rot="189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SG" sz="1600" b="1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Swee</a:t>
              </a:r>
              <a:endParaRPr sz="1600" b="1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DEA112-95CB-49A5-AC32-472B966DEE3D}"/>
              </a:ext>
            </a:extLst>
          </p:cNvPr>
          <p:cNvGrpSpPr/>
          <p:nvPr/>
        </p:nvGrpSpPr>
        <p:grpSpPr>
          <a:xfrm>
            <a:off x="2177976" y="3015075"/>
            <a:ext cx="3116238" cy="1338140"/>
            <a:chOff x="1231875" y="3033755"/>
            <a:chExt cx="3116238" cy="1338140"/>
          </a:xfrm>
        </p:grpSpPr>
        <p:sp>
          <p:nvSpPr>
            <p:cNvPr id="10" name="Google Shape;230;p30">
              <a:extLst>
                <a:ext uri="{FF2B5EF4-FFF2-40B4-BE49-F238E27FC236}">
                  <a16:creationId xmlns:a16="http://schemas.microsoft.com/office/drawing/2014/main" id="{73B6DD80-B452-4A7C-9CE8-209CD6EC2F97}"/>
                </a:ext>
              </a:extLst>
            </p:cNvPr>
            <p:cNvSpPr/>
            <p:nvPr/>
          </p:nvSpPr>
          <p:spPr>
            <a:xfrm rot="2700000">
              <a:off x="2471150" y="1803814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4B8D557-40EC-42E9-8F55-7786A261BA7C}"/>
                </a:ext>
              </a:extLst>
            </p:cNvPr>
            <p:cNvGrpSpPr/>
            <p:nvPr/>
          </p:nvGrpSpPr>
          <p:grpSpPr>
            <a:xfrm>
              <a:off x="1686174" y="3033755"/>
              <a:ext cx="2661939" cy="1338140"/>
              <a:chOff x="1686174" y="3033755"/>
              <a:chExt cx="2661939" cy="1338140"/>
            </a:xfrm>
          </p:grpSpPr>
          <p:sp>
            <p:nvSpPr>
              <p:cNvPr id="11" name="Google Shape;231;p30">
                <a:extLst>
                  <a:ext uri="{FF2B5EF4-FFF2-40B4-BE49-F238E27FC236}">
                    <a16:creationId xmlns:a16="http://schemas.microsoft.com/office/drawing/2014/main" id="{76CDF8C4-96D2-4A0F-B382-47CE8CFC72D3}"/>
                  </a:ext>
                </a:extLst>
              </p:cNvPr>
              <p:cNvSpPr/>
              <p:nvPr/>
            </p:nvSpPr>
            <p:spPr>
              <a:xfrm>
                <a:off x="1695528" y="3997795"/>
                <a:ext cx="374100" cy="37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228600" dist="50800" dir="5400000" algn="tl" rotWithShape="0">
                  <a:srgbClr val="000000">
                    <a:alpha val="549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52A551"/>
                    </a:solidFill>
                    <a:latin typeface="Muli"/>
                    <a:ea typeface="Muli"/>
                    <a:cs typeface="Muli"/>
                    <a:sym typeface="Muli"/>
                  </a:rPr>
                  <a:t>2</a:t>
                </a:r>
                <a:endParaRPr sz="1200" b="1" dirty="0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12" name="Google Shape;232;p30">
                <a:extLst>
                  <a:ext uri="{FF2B5EF4-FFF2-40B4-BE49-F238E27FC236}">
                    <a16:creationId xmlns:a16="http://schemas.microsoft.com/office/drawing/2014/main" id="{CFF5D663-86F3-4C44-92A7-940F88036651}"/>
                  </a:ext>
                </a:extLst>
              </p:cNvPr>
              <p:cNvSpPr txBox="1"/>
              <p:nvPr/>
            </p:nvSpPr>
            <p:spPr>
              <a:xfrm rot="18900000">
                <a:off x="1686174" y="3033755"/>
                <a:ext cx="2332604" cy="393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600" b="1" dirty="0">
                    <a:solidFill>
                      <a:schemeClr val="accent1">
                        <a:lumMod val="75000"/>
                      </a:schemeClr>
                    </a:solidFill>
                    <a:latin typeface="Muli"/>
                    <a:ea typeface="Muli"/>
                    <a:cs typeface="Muli"/>
                    <a:sym typeface="Muli"/>
                  </a:rPr>
                  <a:t>Basic exploration</a:t>
                </a:r>
                <a:endParaRPr sz="1600" b="1" dirty="0">
                  <a:solidFill>
                    <a:schemeClr val="accent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13" name="Google Shape;233;p30">
                <a:extLst>
                  <a:ext uri="{FF2B5EF4-FFF2-40B4-BE49-F238E27FC236}">
                    <a16:creationId xmlns:a16="http://schemas.microsoft.com/office/drawing/2014/main" id="{8824BBC6-325C-46B5-A706-4383EF0502D9}"/>
                  </a:ext>
                </a:extLst>
              </p:cNvPr>
              <p:cNvSpPr txBox="1"/>
              <p:nvPr/>
            </p:nvSpPr>
            <p:spPr>
              <a:xfrm rot="18900000">
                <a:off x="2144485" y="3343099"/>
                <a:ext cx="2203628" cy="507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SG" sz="1600" b="1" dirty="0">
                    <a:solidFill>
                      <a:srgbClr val="65617D"/>
                    </a:solidFill>
                    <a:latin typeface="Muli"/>
                    <a:ea typeface="Muli"/>
                    <a:cs typeface="Muli"/>
                    <a:sym typeface="Muli"/>
                  </a:rPr>
                  <a:t>Swee/Nick</a:t>
                </a:r>
                <a:endParaRPr sz="1600" b="1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CBEFD5-5016-4C27-A0E3-A0CB72897A2E}"/>
              </a:ext>
            </a:extLst>
          </p:cNvPr>
          <p:cNvGrpSpPr/>
          <p:nvPr/>
        </p:nvGrpSpPr>
        <p:grpSpPr>
          <a:xfrm>
            <a:off x="4215852" y="3015075"/>
            <a:ext cx="3116238" cy="1338140"/>
            <a:chOff x="2951398" y="2991612"/>
            <a:chExt cx="3116238" cy="1338140"/>
          </a:xfrm>
        </p:grpSpPr>
        <p:sp>
          <p:nvSpPr>
            <p:cNvPr id="23" name="Google Shape;230;p30">
              <a:extLst>
                <a:ext uri="{FF2B5EF4-FFF2-40B4-BE49-F238E27FC236}">
                  <a16:creationId xmlns:a16="http://schemas.microsoft.com/office/drawing/2014/main" id="{EBD926D1-AE1D-4788-956B-75A41DA5E517}"/>
                </a:ext>
              </a:extLst>
            </p:cNvPr>
            <p:cNvSpPr/>
            <p:nvPr/>
          </p:nvSpPr>
          <p:spPr>
            <a:xfrm rot="2700000">
              <a:off x="4190673" y="1761671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24" name="Google Shape;231;p30">
              <a:extLst>
                <a:ext uri="{FF2B5EF4-FFF2-40B4-BE49-F238E27FC236}">
                  <a16:creationId xmlns:a16="http://schemas.microsoft.com/office/drawing/2014/main" id="{1F14671A-D930-4C52-A0BC-D78D573F817C}"/>
                </a:ext>
              </a:extLst>
            </p:cNvPr>
            <p:cNvSpPr/>
            <p:nvPr/>
          </p:nvSpPr>
          <p:spPr>
            <a:xfrm>
              <a:off x="3415051" y="3955652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2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5" name="Google Shape;232;p30">
              <a:extLst>
                <a:ext uri="{FF2B5EF4-FFF2-40B4-BE49-F238E27FC236}">
                  <a16:creationId xmlns:a16="http://schemas.microsoft.com/office/drawing/2014/main" id="{C17E1A40-6C3C-403C-95F4-0134E106BB61}"/>
                </a:ext>
              </a:extLst>
            </p:cNvPr>
            <p:cNvSpPr txBox="1"/>
            <p:nvPr/>
          </p:nvSpPr>
          <p:spPr>
            <a:xfrm rot="18900000">
              <a:off x="3405697" y="2991612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600" b="1" dirty="0">
                  <a:solidFill>
                    <a:schemeClr val="accent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Time Forecasting Series</a:t>
              </a:r>
              <a:endParaRPr sz="1600" b="1" dirty="0">
                <a:solidFill>
                  <a:schemeClr val="accent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6" name="Google Shape;233;p30">
              <a:extLst>
                <a:ext uri="{FF2B5EF4-FFF2-40B4-BE49-F238E27FC236}">
                  <a16:creationId xmlns:a16="http://schemas.microsoft.com/office/drawing/2014/main" id="{CA6C4CC0-942B-41EB-A1ED-A94F6E52CCA7}"/>
                </a:ext>
              </a:extLst>
            </p:cNvPr>
            <p:cNvSpPr txBox="1"/>
            <p:nvPr/>
          </p:nvSpPr>
          <p:spPr>
            <a:xfrm rot="18900000">
              <a:off x="3864008" y="3300956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SG" sz="1600" b="1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Swee</a:t>
              </a:r>
              <a:endParaRPr sz="1600" b="1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DB515C-1E33-4AEE-ABB4-4E642B1D7DA1}"/>
              </a:ext>
            </a:extLst>
          </p:cNvPr>
          <p:cNvGrpSpPr/>
          <p:nvPr/>
        </p:nvGrpSpPr>
        <p:grpSpPr>
          <a:xfrm>
            <a:off x="6229813" y="2985399"/>
            <a:ext cx="3116238" cy="1338140"/>
            <a:chOff x="5155055" y="2470168"/>
            <a:chExt cx="3116238" cy="1338140"/>
          </a:xfrm>
        </p:grpSpPr>
        <p:sp>
          <p:nvSpPr>
            <p:cNvPr id="35" name="Google Shape;230;p30">
              <a:extLst>
                <a:ext uri="{FF2B5EF4-FFF2-40B4-BE49-F238E27FC236}">
                  <a16:creationId xmlns:a16="http://schemas.microsoft.com/office/drawing/2014/main" id="{E3744DDE-6D2C-4AB1-8126-60308753818B}"/>
                </a:ext>
              </a:extLst>
            </p:cNvPr>
            <p:cNvSpPr/>
            <p:nvPr/>
          </p:nvSpPr>
          <p:spPr>
            <a:xfrm rot="2700000">
              <a:off x="6394330" y="1240227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36" name="Google Shape;231;p30">
              <a:extLst>
                <a:ext uri="{FF2B5EF4-FFF2-40B4-BE49-F238E27FC236}">
                  <a16:creationId xmlns:a16="http://schemas.microsoft.com/office/drawing/2014/main" id="{B7DC3DFF-233E-46EF-A02E-C88EB97B7294}"/>
                </a:ext>
              </a:extLst>
            </p:cNvPr>
            <p:cNvSpPr/>
            <p:nvPr/>
          </p:nvSpPr>
          <p:spPr>
            <a:xfrm>
              <a:off x="5618708" y="3434208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12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7" name="Google Shape;232;p30">
              <a:extLst>
                <a:ext uri="{FF2B5EF4-FFF2-40B4-BE49-F238E27FC236}">
                  <a16:creationId xmlns:a16="http://schemas.microsoft.com/office/drawing/2014/main" id="{8494FA18-AB94-4194-AC97-829F302CC124}"/>
                </a:ext>
              </a:extLst>
            </p:cNvPr>
            <p:cNvSpPr txBox="1"/>
            <p:nvPr/>
          </p:nvSpPr>
          <p:spPr>
            <a:xfrm rot="18900000">
              <a:off x="5609354" y="2470168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600" b="1" dirty="0">
                  <a:solidFill>
                    <a:schemeClr val="accent1">
                      <a:lumMod val="75000"/>
                    </a:schemeClr>
                  </a:solidFill>
                  <a:latin typeface="Muli"/>
                  <a:ea typeface="Muli"/>
                  <a:cs typeface="Muli"/>
                  <a:sym typeface="Muli"/>
                </a:rPr>
                <a:t>Random Forest Classifier</a:t>
              </a:r>
              <a:endParaRPr sz="1600" b="1" dirty="0">
                <a:solidFill>
                  <a:schemeClr val="accent1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8" name="Google Shape;233;p30">
              <a:extLst>
                <a:ext uri="{FF2B5EF4-FFF2-40B4-BE49-F238E27FC236}">
                  <a16:creationId xmlns:a16="http://schemas.microsoft.com/office/drawing/2014/main" id="{D90406E3-640C-46AC-A889-59B266CB6571}"/>
                </a:ext>
              </a:extLst>
            </p:cNvPr>
            <p:cNvSpPr txBox="1"/>
            <p:nvPr/>
          </p:nvSpPr>
          <p:spPr>
            <a:xfrm rot="18900000">
              <a:off x="6067665" y="2779512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SG" sz="1600" b="1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Nick</a:t>
              </a:r>
              <a:endParaRPr sz="1600" b="1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02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4AFDEF-57CD-418D-B554-7DDB7405C0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EB67CCB6-1D16-47A6-9A68-B7FD7FA004DB}"/>
              </a:ext>
            </a:extLst>
          </p:cNvPr>
          <p:cNvSpPr txBox="1">
            <a:spLocks/>
          </p:cNvSpPr>
          <p:nvPr/>
        </p:nvSpPr>
        <p:spPr>
          <a:xfrm>
            <a:off x="457199" y="282175"/>
            <a:ext cx="699976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Problem Description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7CCE4FE-36E7-4813-A39D-4C684E7257B1}"/>
              </a:ext>
            </a:extLst>
          </p:cNvPr>
          <p:cNvSpPr txBox="1">
            <a:spLocks/>
          </p:cNvSpPr>
          <p:nvPr/>
        </p:nvSpPr>
        <p:spPr>
          <a:xfrm>
            <a:off x="632637" y="1665768"/>
            <a:ext cx="4329223" cy="29204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dirty="0">
                <a:solidFill>
                  <a:schemeClr val="accent1">
                    <a:lumMod val="5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Predicting # of medallists for 2018/2020 based on age/height/weight distribution</a:t>
            </a:r>
            <a:endParaRPr lang="en-SG" sz="2800" dirty="0"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6226F7-F1E2-4822-968C-0A5394E65CB1}"/>
              </a:ext>
            </a:extLst>
          </p:cNvPr>
          <p:cNvGrpSpPr/>
          <p:nvPr/>
        </p:nvGrpSpPr>
        <p:grpSpPr>
          <a:xfrm>
            <a:off x="4961860" y="1594884"/>
            <a:ext cx="3947436" cy="2537637"/>
            <a:chOff x="4961860" y="1594884"/>
            <a:chExt cx="3947436" cy="2537637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9C0F8CE-B8A3-4288-AC1A-DAC2D745D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1860" y="1594884"/>
              <a:ext cx="3947436" cy="25376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9D7E2D-301A-4AF4-83A0-11F21150448D}"/>
                </a:ext>
              </a:extLst>
            </p:cNvPr>
            <p:cNvSpPr/>
            <p:nvPr/>
          </p:nvSpPr>
          <p:spPr>
            <a:xfrm rot="-5400000">
              <a:off x="4306185" y="2822126"/>
              <a:ext cx="1658680" cy="347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accent1">
                      <a:lumMod val="50000"/>
                    </a:schemeClr>
                  </a:solidFill>
                </a:rPr>
                <a:t>Number of medallists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04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482228" y="3154343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6000" dirty="0"/>
              <a:t>Data cleaning and preparation </a:t>
            </a:r>
            <a:endParaRPr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5DCAAD05-F811-43B7-BDC9-D2B131467F00}"/>
              </a:ext>
            </a:extLst>
          </p:cNvPr>
          <p:cNvSpPr txBox="1">
            <a:spLocks/>
          </p:cNvSpPr>
          <p:nvPr/>
        </p:nvSpPr>
        <p:spPr>
          <a:xfrm>
            <a:off x="457200" y="282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dirty="0"/>
              <a:t>What data?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C721A1-FE62-46ED-A6C6-E9CE9D8B3A46}"/>
              </a:ext>
            </a:extLst>
          </p:cNvPr>
          <p:cNvSpPr txBox="1">
            <a:spLocks/>
          </p:cNvSpPr>
          <p:nvPr/>
        </p:nvSpPr>
        <p:spPr>
          <a:xfrm>
            <a:off x="457200" y="1235050"/>
            <a:ext cx="4982700" cy="321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Font typeface="Muli Light"/>
              <a:buNone/>
              <a:defRPr sz="1800" b="0" i="0" u="none" strike="noStrike" cap="none">
                <a:solidFill>
                  <a:srgbClr val="A7A4BC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3746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Filling in of missing values in “Age”, “Height” and “Weight”</a:t>
            </a:r>
          </a:p>
          <a:p>
            <a:pPr marL="3746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Filling in missing strings in “Region”</a:t>
            </a:r>
          </a:p>
          <a:p>
            <a:pPr marL="3746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Removing individuals that are not relevant in today’s context</a:t>
            </a:r>
          </a:p>
          <a:p>
            <a:pPr marL="3746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Adding Boolean values for each individual for “Gold”, ”Silver”, ”Bronze”</a:t>
            </a:r>
          </a:p>
          <a:p>
            <a:pPr marL="3746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Adding in “Continents” based on the region of each individuals</a:t>
            </a:r>
          </a:p>
          <a:p>
            <a:pPr marL="88900" indent="0">
              <a:buClr>
                <a:srgbClr val="92D050"/>
              </a:buClr>
            </a:pPr>
            <a:endParaRPr lang="en-S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90493C-6EF1-42A8-95BF-A0A3208376C1}"/>
              </a:ext>
            </a:extLst>
          </p:cNvPr>
          <p:cNvGrpSpPr/>
          <p:nvPr/>
        </p:nvGrpSpPr>
        <p:grpSpPr>
          <a:xfrm>
            <a:off x="1168279" y="1114894"/>
            <a:ext cx="2799908" cy="3399052"/>
            <a:chOff x="5606902" y="710875"/>
            <a:chExt cx="2799908" cy="33990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945F34-8E9C-4FD0-835E-2A38FE35D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736" r="69380" b="13454"/>
            <a:stretch/>
          </p:blipFill>
          <p:spPr>
            <a:xfrm>
              <a:off x="5606903" y="1033573"/>
              <a:ext cx="2799907" cy="30763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2EEE22-6E02-4EE4-939D-E500727F1EF4}"/>
                </a:ext>
              </a:extLst>
            </p:cNvPr>
            <p:cNvSpPr txBox="1"/>
            <p:nvPr/>
          </p:nvSpPr>
          <p:spPr>
            <a:xfrm>
              <a:off x="5606902" y="710875"/>
              <a:ext cx="27999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u="sng" dirty="0"/>
                <a:t>For Male Summer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5406575-B3E6-4FA8-9D13-82480ECA4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74" t="18329" r="37287" b="46804"/>
          <a:stretch/>
        </p:blipFill>
        <p:spPr>
          <a:xfrm>
            <a:off x="4424929" y="1803589"/>
            <a:ext cx="4476281" cy="2301830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CFB73E-A6C6-4F2C-955D-A9B5BBC11CEE}"/>
              </a:ext>
            </a:extLst>
          </p:cNvPr>
          <p:cNvSpPr/>
          <p:nvPr/>
        </p:nvSpPr>
        <p:spPr>
          <a:xfrm>
            <a:off x="2286000" y="12012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8900" algn="ctr">
              <a:buClr>
                <a:srgbClr val="92D050"/>
              </a:buClr>
            </a:pPr>
            <a:r>
              <a:rPr lang="en-SG" sz="2400" u="sng" dirty="0">
                <a:solidFill>
                  <a:schemeClr val="tx1"/>
                </a:solidFill>
              </a:rPr>
              <a:t>Filling in of missing values in “Age”, “Height” and “Weight”</a:t>
            </a:r>
          </a:p>
        </p:txBody>
      </p:sp>
    </p:spTree>
    <p:extLst>
      <p:ext uri="{BB962C8B-B14F-4D97-AF65-F5344CB8AC3E}">
        <p14:creationId xmlns:p14="http://schemas.microsoft.com/office/powerpoint/2010/main" val="287862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727F03-943A-4777-BA4D-B93A4DBA72A3}"/>
              </a:ext>
            </a:extLst>
          </p:cNvPr>
          <p:cNvSpPr/>
          <p:nvPr/>
        </p:nvSpPr>
        <p:spPr>
          <a:xfrm>
            <a:off x="2286000" y="11983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8900" algn="ctr">
              <a:buClr>
                <a:srgbClr val="92D050"/>
              </a:buClr>
            </a:pPr>
            <a:r>
              <a:rPr lang="en-SG" sz="2400" u="sng" dirty="0">
                <a:solidFill>
                  <a:schemeClr val="tx1"/>
                </a:solidFill>
              </a:rPr>
              <a:t>Removing individuals that are not relevant in our context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EE85F1-CD80-476E-A752-A952053F1A8F}"/>
              </a:ext>
            </a:extLst>
          </p:cNvPr>
          <p:cNvGrpSpPr/>
          <p:nvPr/>
        </p:nvGrpSpPr>
        <p:grpSpPr>
          <a:xfrm>
            <a:off x="464815" y="1304260"/>
            <a:ext cx="8214369" cy="2835349"/>
            <a:chOff x="464815" y="1304260"/>
            <a:chExt cx="8214369" cy="28353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863104-D7AF-489D-93E3-D45D59AAD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550" t="25495" r="15891" b="40052"/>
            <a:stretch/>
          </p:blipFill>
          <p:spPr>
            <a:xfrm>
              <a:off x="464815" y="1446028"/>
              <a:ext cx="8214369" cy="2544725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F3F6E05-1F70-4FD5-8F19-D9ADB4596DDD}"/>
                </a:ext>
              </a:extLst>
            </p:cNvPr>
            <p:cNvSpPr/>
            <p:nvPr/>
          </p:nvSpPr>
          <p:spPr>
            <a:xfrm>
              <a:off x="6372447" y="1304260"/>
              <a:ext cx="723013" cy="283534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38688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0396E6-4219-4597-BC28-9F8993E9C54C}"/>
              </a:ext>
            </a:extLst>
          </p:cNvPr>
          <p:cNvSpPr/>
          <p:nvPr/>
        </p:nvSpPr>
        <p:spPr>
          <a:xfrm>
            <a:off x="1408527" y="183809"/>
            <a:ext cx="604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buClr>
                <a:srgbClr val="92D050"/>
              </a:buClr>
            </a:pPr>
            <a:r>
              <a:rPr lang="en-SG" sz="2400" u="sng" dirty="0">
                <a:solidFill>
                  <a:schemeClr val="tx1"/>
                </a:solidFill>
              </a:rPr>
              <a:t>Adding Boolean values for each individual for “Gold”, ”Silver”, ”Bronze”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ECA9A2-9CB1-4D54-B34F-20C7D191A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0" t="39414" r="14419" b="22550"/>
          <a:stretch/>
        </p:blipFill>
        <p:spPr>
          <a:xfrm>
            <a:off x="602431" y="1424762"/>
            <a:ext cx="8152503" cy="267231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DBAA410-F4A7-436A-BE51-5802623025D3}"/>
              </a:ext>
            </a:extLst>
          </p:cNvPr>
          <p:cNvSpPr/>
          <p:nvPr/>
        </p:nvSpPr>
        <p:spPr>
          <a:xfrm>
            <a:off x="7137991" y="1105786"/>
            <a:ext cx="1261730" cy="3232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8702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AA6D42-EA77-454A-AFDA-62DD291CD372}"/>
              </a:ext>
            </a:extLst>
          </p:cNvPr>
          <p:cNvSpPr/>
          <p:nvPr/>
        </p:nvSpPr>
        <p:spPr>
          <a:xfrm>
            <a:off x="1954618" y="176540"/>
            <a:ext cx="5234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buClr>
                <a:srgbClr val="92D050"/>
              </a:buClr>
            </a:pPr>
            <a:r>
              <a:rPr lang="en-SG" sz="2400" u="sng" dirty="0">
                <a:solidFill>
                  <a:schemeClr val="tx1"/>
                </a:solidFill>
              </a:rPr>
              <a:t>Adding in “Continents” based on the region of each individuals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05D7B-221A-446C-9927-EE4083449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5" t="39414" r="14574" b="22826"/>
          <a:stretch/>
        </p:blipFill>
        <p:spPr>
          <a:xfrm>
            <a:off x="509559" y="1453115"/>
            <a:ext cx="8124881" cy="26439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075056-BC40-4F16-BF5D-DE89BB2578F1}"/>
              </a:ext>
            </a:extLst>
          </p:cNvPr>
          <p:cNvSpPr/>
          <p:nvPr/>
        </p:nvSpPr>
        <p:spPr>
          <a:xfrm>
            <a:off x="8102008" y="1304261"/>
            <a:ext cx="772633" cy="3232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0208077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507</Words>
  <Application>Microsoft Office PowerPoint</Application>
  <PresentationFormat>On-screen Show (16:9)</PresentationFormat>
  <Paragraphs>130</Paragraphs>
  <Slides>29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Poppins Light</vt:lpstr>
      <vt:lpstr>Poppins</vt:lpstr>
      <vt:lpstr>Wingdings</vt:lpstr>
      <vt:lpstr>Arial</vt:lpstr>
      <vt:lpstr>Muli Light</vt:lpstr>
      <vt:lpstr>Muli</vt:lpstr>
      <vt:lpstr>Gower template</vt:lpstr>
      <vt:lpstr>Predicting  2018/2020 Olympic</vt:lpstr>
      <vt:lpstr>Outline</vt:lpstr>
      <vt:lpstr>PowerPoint Presentation</vt:lpstr>
      <vt:lpstr>Data cleaning and preparation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exploration of dataset</vt:lpstr>
      <vt:lpstr>PowerPoint Presentation</vt:lpstr>
      <vt:lpstr>PowerPoint Presentation</vt:lpstr>
      <vt:lpstr>PowerPoint Presentation</vt:lpstr>
      <vt:lpstr>PowerPoint Presentation</vt:lpstr>
      <vt:lpstr>Models used for prediction</vt:lpstr>
      <vt:lpstr>Time forecasting series</vt:lpstr>
      <vt:lpstr>Time forecasting series</vt:lpstr>
      <vt:lpstr>Auto correlation</vt:lpstr>
      <vt:lpstr>Problems of time series</vt:lpstr>
      <vt:lpstr>PowerPoint Presentation</vt:lpstr>
      <vt:lpstr>Logistic regression</vt:lpstr>
      <vt:lpstr>Random Forest Classifier</vt:lpstr>
      <vt:lpstr>Time Forecasting Series vs Random Forest</vt:lpstr>
      <vt:lpstr>Confusion matrix</vt:lpstr>
      <vt:lpstr>Time Series</vt:lpstr>
      <vt:lpstr>Conclusion</vt:lpstr>
      <vt:lpstr>Lessons Learnt</vt:lpstr>
      <vt:lpstr>Allocation of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 2018/2020 Olympic</dc:title>
  <cp:lastModifiedBy>#HO SWEE NGEE#</cp:lastModifiedBy>
  <cp:revision>38</cp:revision>
  <dcterms:modified xsi:type="dcterms:W3CDTF">2019-04-23T14:20:51Z</dcterms:modified>
</cp:coreProperties>
</file>